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02" r:id="rId3"/>
    <p:sldId id="303" r:id="rId4"/>
    <p:sldId id="304" r:id="rId5"/>
    <p:sldId id="305" r:id="rId6"/>
    <p:sldId id="296" r:id="rId7"/>
    <p:sldId id="262" r:id="rId8"/>
    <p:sldId id="307" r:id="rId9"/>
    <p:sldId id="308" r:id="rId10"/>
    <p:sldId id="310" r:id="rId11"/>
    <p:sldId id="311" r:id="rId12"/>
    <p:sldId id="312" r:id="rId13"/>
    <p:sldId id="313" r:id="rId14"/>
    <p:sldId id="317" r:id="rId15"/>
    <p:sldId id="283" r:id="rId16"/>
    <p:sldId id="320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13E45-B8D9-4113-8959-6BB4076D71D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C7FFE-EB14-4A06-A545-607F63DE8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87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57D9B-2DD9-47D8-9460-3BC32627DAE0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716FD-9BB0-4DCE-8736-8F33A22CB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98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580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197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62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5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973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77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023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88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955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356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58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183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71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504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68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9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45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5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35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6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0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3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8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2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8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3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C3136-5724-48CF-8C6D-AD3B577F440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4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264400" y="260648"/>
            <a:ext cx="1879600" cy="129918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818334">
            <a:off x="5940447" y="2300643"/>
            <a:ext cx="2647904" cy="363869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88640"/>
            <a:ext cx="8376630" cy="63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59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88496" y="634101"/>
            <a:ext cx="7643192" cy="594105"/>
          </a:xfrm>
        </p:spPr>
        <p:txBody>
          <a:bodyPr>
            <a:normAutofit fontScale="90000"/>
          </a:bodyPr>
          <a:lstStyle/>
          <a:p>
            <a:pPr>
              <a:lnSpc>
                <a:spcPts val="18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Минимальные индикаторы и показатели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реализации мероприятий по созданию и функционированию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общеобразовательных организациях, расположенных в сельской местности и малых городах, центров образования естественно-научной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 технологической направленностей «Точка роста»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574149"/>
              </p:ext>
            </p:extLst>
          </p:nvPr>
        </p:nvGraphicFramePr>
        <p:xfrm>
          <a:off x="488850" y="1523352"/>
          <a:ext cx="8655150" cy="4724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7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7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индикатора (показателя)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значение в год для ОУ, не являющихся малокомплектными 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значение в год для малокомплектных ОУ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1307"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Численность обучающихся, осваивающих два и более учебных предмета из числа предметных областей «Естественнонаучные предметы», «Естественные науки», «Математика и информатика», «Обществознание и естествознание», «Технология» и (или) курсы внеурочной деятельности </a:t>
                      </a:r>
                      <a:r>
                        <a:rPr lang="ru-RU" sz="1400" dirty="0" err="1"/>
                        <a:t>общеинтеллектуальной</a:t>
                      </a:r>
                      <a:r>
                        <a:rPr lang="ru-RU" sz="1400" dirty="0"/>
                        <a:t> направленности с использованием средств обучения и воспитания Центра «Точка роста» (человек)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300 (в год открытия – 150)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 (в год открытия – 50)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Численность обучающихся, осваивающих дополнительные общеобразовательные программы технической и естественнонаучной направленности с использованием средств обучения и воспитания Центра «Точка роста» (человек)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60 (в год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открытия – 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30 (в год открытия – 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Доля педагогических работников центра «Точка роста», прошедших обучение по программам из реестра программ повышения квалификации федерального оператора5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619930" y="3212976"/>
            <a:ext cx="33843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i="1" dirty="0">
                <a:solidFill>
                  <a:srgbClr val="C00000"/>
                </a:solidFill>
              </a:rPr>
              <a:t>В случае, если в ОУ общая численность обучающихся меньше указанного значения, значение показателя должно составлять не менее 80% от общей численности обучающихся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58166" y="4798840"/>
            <a:ext cx="36858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i="1" dirty="0">
                <a:solidFill>
                  <a:srgbClr val="C00000"/>
                </a:solidFill>
              </a:rPr>
              <a:t>В случае, если в ОУ общая численность обучающихся меньше значения, указанного в показателе 1, значение показателя должно составлять не менее 20% от общей численности обучающихся.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4697" y="6342843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i="1" dirty="0">
                <a:solidFill>
                  <a:srgbClr val="C00000"/>
                </a:solidFill>
              </a:rPr>
              <a:t>Для малокомплектных общеобразовательных организаций допускается отсутствие лицензии на дополнительное образование и реализуемых программ дополнительного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151766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88496" y="634101"/>
            <a:ext cx="7643192" cy="594105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Комплект оборудования центра «Точка роста»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00032"/>
            <a:ext cx="8003232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Оснащение оборудованием, средствами обучения и воспитания для изучения (в том числе экспериментального) предметов, курсов, дисциплин (модулей) естественно-научной направленности и технологической направленностей при реализации основных общеобразовательных программ и дополнительных общеобразовательных программ, в том числе для расширения содержания учебных предметов «Физика», «Химия», «Биология»;</a:t>
            </a:r>
          </a:p>
          <a:p>
            <a:pPr marL="285750" indent="-2857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оснащение оборудованием, средствами обучения и воспитания для изучения основ робототехники, механики, </a:t>
            </a:r>
            <a:r>
              <a:rPr lang="ru-RU" sz="1600" dirty="0" err="1"/>
              <a:t>мехатроники</a:t>
            </a:r>
            <a:r>
              <a:rPr lang="ru-RU" sz="1600" dirty="0"/>
              <a:t>, освоения основ программирования, реализации программ дополнительного образования технической и естественно-научной направленностей и т. д.;</a:t>
            </a:r>
          </a:p>
          <a:p>
            <a:pPr marL="285750" indent="-2857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Оснащение компьютерным и иным оборудованием.</a:t>
            </a: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1006103" y="3718227"/>
            <a:ext cx="1656184" cy="648072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955346" y="4704146"/>
            <a:ext cx="1656184" cy="648072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38696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СТАНДАРТНЫЙ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96281" y="4892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ПРОФИЛЬНЫЙ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7042" y="6105493"/>
            <a:ext cx="6885238" cy="46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i="1" dirty="0">
                <a:solidFill>
                  <a:srgbClr val="C00000"/>
                </a:solidFill>
              </a:rPr>
              <a:t>Для малокомплектных общеобразовательных организаций  объем единиц средств обучения и воспитания формируется в меньшем количестве.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3967" y="3645234"/>
            <a:ext cx="4605389" cy="8197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i="1" dirty="0">
                <a:solidFill>
                  <a:srgbClr val="C00000"/>
                </a:solidFill>
              </a:rPr>
              <a:t>В случае отсутствия в школе, оснащение которой планируется, оборудования, расходных материалов, средств обучения и воспитания, указанных в перечне стандартного комплекта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91510" y="4537245"/>
            <a:ext cx="4697846" cy="1358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i="1" dirty="0">
                <a:solidFill>
                  <a:srgbClr val="C00000"/>
                </a:solidFill>
              </a:rPr>
              <a:t>Для школ, имеющих на момент создания центра «Точка роста» набор средств обучения и воспитания, покрывающий своими функциональными возможностями базовые потребности при изучении предметов «Физика», «Химия» и «Биология», при наличии условий для хранения и использования химических реактивов</a:t>
            </a:r>
          </a:p>
        </p:txBody>
      </p:sp>
    </p:spTree>
    <p:extLst>
      <p:ext uri="{BB962C8B-B14F-4D97-AF65-F5344CB8AC3E}">
        <p14:creationId xmlns:p14="http://schemas.microsoft.com/office/powerpoint/2010/main" val="168912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88496" y="458631"/>
            <a:ext cx="7643192" cy="594105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Стандартный комплект оборудование центра «Точка роста»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85217" y="1052736"/>
            <a:ext cx="737402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ЕСТЕСТВЕННОНАУЧНАЯ НАПРАВЛЕННОСТЬ</a:t>
            </a:r>
          </a:p>
          <a:p>
            <a:r>
              <a:rPr lang="ru-RU" sz="1400" dirty="0"/>
              <a:t>1. Общее оборудование (физика, химия, биология)</a:t>
            </a:r>
          </a:p>
          <a:p>
            <a:r>
              <a:rPr lang="ru-RU" sz="1400" dirty="0"/>
              <a:t>1.1. Цифровая лаборатория ученическая (физика, химия, биология)</a:t>
            </a:r>
          </a:p>
          <a:p>
            <a:r>
              <a:rPr lang="ru-RU" sz="1400" dirty="0"/>
              <a:t>1.2.Комплект посуды и оборудования для ученических опытов (физика, химия, биология).</a:t>
            </a:r>
          </a:p>
          <a:p>
            <a:r>
              <a:rPr lang="ru-RU" sz="1400" dirty="0"/>
              <a:t>2. Биология</a:t>
            </a:r>
          </a:p>
          <a:p>
            <a:r>
              <a:rPr lang="ru-RU" sz="1400" dirty="0"/>
              <a:t>2.1. Комплект влажных препаратов демонстрационный</a:t>
            </a:r>
          </a:p>
          <a:p>
            <a:r>
              <a:rPr lang="ru-RU" sz="1400" dirty="0"/>
              <a:t>2.2. Комплект гербариев демонстрационный</a:t>
            </a:r>
          </a:p>
          <a:p>
            <a:r>
              <a:rPr lang="ru-RU" sz="1400" dirty="0"/>
              <a:t>2.3. Комплект коллекций демонстрационный (по разным темам курса биологии)</a:t>
            </a:r>
          </a:p>
          <a:p>
            <a:r>
              <a:rPr lang="ru-RU" sz="1400" dirty="0"/>
              <a:t>3. Химия</a:t>
            </a:r>
          </a:p>
          <a:p>
            <a:r>
              <a:rPr lang="ru-RU" sz="1400" dirty="0"/>
              <a:t>3.1. Демонстрационное оборудование</a:t>
            </a:r>
          </a:p>
          <a:p>
            <a:r>
              <a:rPr lang="ru-RU" sz="1400" dirty="0"/>
              <a:t>3.2. Комплект химических реактивов 	</a:t>
            </a:r>
          </a:p>
          <a:p>
            <a:r>
              <a:rPr lang="ru-RU" sz="1400" dirty="0"/>
              <a:t>3.3. Комплект коллекций из списка</a:t>
            </a:r>
          </a:p>
          <a:p>
            <a:r>
              <a:rPr lang="ru-RU" sz="1400" dirty="0"/>
              <a:t>4. Физика</a:t>
            </a:r>
          </a:p>
          <a:p>
            <a:r>
              <a:rPr lang="ru-RU" sz="1400" dirty="0"/>
              <a:t>4.1. Оборудование для демонстрационных опытов</a:t>
            </a:r>
          </a:p>
          <a:p>
            <a:r>
              <a:rPr lang="ru-RU" sz="1400" dirty="0"/>
              <a:t>4.2. Оборудование для лабораторных работ и ученических опытов (на базе комплектов для ОГЭ)</a:t>
            </a:r>
          </a:p>
          <a:p>
            <a:r>
              <a:rPr lang="ru-RU" sz="1400" b="1" dirty="0"/>
              <a:t>ТЕХНОЛОГИЧЕСКАЯ НАПРАВЛЕННОСТЬ</a:t>
            </a:r>
          </a:p>
          <a:p>
            <a:r>
              <a:rPr lang="ru-RU" sz="1400" dirty="0"/>
              <a:t>1. Образовательный конструктор для практики блочного программирования с комплектом датчиков</a:t>
            </a:r>
          </a:p>
          <a:p>
            <a:r>
              <a:rPr lang="ru-RU" sz="1400" dirty="0"/>
              <a:t>2. Образовательный набор по механике, </a:t>
            </a:r>
            <a:r>
              <a:rPr lang="ru-RU" sz="1400" dirty="0" err="1"/>
              <a:t>мехатронике</a:t>
            </a:r>
            <a:r>
              <a:rPr lang="ru-RU" sz="1400" dirty="0"/>
              <a:t> и робототехнике</a:t>
            </a:r>
          </a:p>
          <a:p>
            <a:r>
              <a:rPr lang="ru-RU" sz="1400" b="1" dirty="0"/>
              <a:t>КОМПЬЮТЕРНОЕ ОБОРУДОВАНИЕ</a:t>
            </a:r>
          </a:p>
          <a:p>
            <a:r>
              <a:rPr lang="ru-RU" sz="1400" dirty="0"/>
              <a:t>1. Ноутбук</a:t>
            </a:r>
          </a:p>
          <a:p>
            <a:r>
              <a:rPr lang="ru-RU" sz="1400" dirty="0"/>
              <a:t>2. МФУ (принтер, сканер, копир)</a:t>
            </a:r>
          </a:p>
        </p:txBody>
      </p:sp>
    </p:spTree>
    <p:extLst>
      <p:ext uri="{BB962C8B-B14F-4D97-AF65-F5344CB8AC3E}">
        <p14:creationId xmlns:p14="http://schemas.microsoft.com/office/powerpoint/2010/main" val="1712938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88496" y="294849"/>
            <a:ext cx="7643192" cy="594105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Профильный комплект оборудование центра «Точка роста»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9480" y="924650"/>
            <a:ext cx="787580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БАЗОВАЯ (ОБЯЗАТЕЛЬНАЯ ЧАСТЬ)</a:t>
            </a:r>
          </a:p>
          <a:p>
            <a:r>
              <a:rPr lang="ru-RU" sz="1400" b="1" dirty="0"/>
              <a:t>ЕСТЕСТВЕННОНАУЧНАЯ НАПРАВЛЕННОСТЬ</a:t>
            </a:r>
          </a:p>
          <a:p>
            <a:r>
              <a:rPr lang="ru-RU" sz="1400" dirty="0"/>
              <a:t>1. Цифровая лаборатория по биологии (ученическая)</a:t>
            </a:r>
          </a:p>
          <a:p>
            <a:r>
              <a:rPr lang="ru-RU" sz="1400" dirty="0"/>
              <a:t>2. Цифровая лаборатория по химии (ученическая)</a:t>
            </a:r>
          </a:p>
          <a:p>
            <a:r>
              <a:rPr lang="ru-RU" sz="1400" dirty="0"/>
              <a:t>3. Цифровая лаборатория по физике (ученическая)</a:t>
            </a:r>
          </a:p>
          <a:p>
            <a:r>
              <a:rPr lang="ru-RU" sz="1400" b="1" dirty="0"/>
              <a:t>КОМПЬЮТЕРНОЕ ОБОРУДОВАНИЕ</a:t>
            </a:r>
          </a:p>
          <a:p>
            <a:r>
              <a:rPr lang="ru-RU" sz="1400" dirty="0"/>
              <a:t>1. Ноутбук</a:t>
            </a:r>
          </a:p>
          <a:p>
            <a:r>
              <a:rPr lang="ru-RU" sz="1400" dirty="0"/>
              <a:t>2. МФУ (принтер, сканер, копир)</a:t>
            </a:r>
          </a:p>
          <a:p>
            <a:r>
              <a:rPr lang="ru-RU" sz="1400" b="1" dirty="0"/>
              <a:t>ДОПОЛНИТЕЛЬНОЕ ОБОРУДОВАНИЕ</a:t>
            </a:r>
          </a:p>
          <a:p>
            <a:r>
              <a:rPr lang="ru-RU" sz="1400" b="1" dirty="0"/>
              <a:t>ЕСТЕСТВЕННОНАУЧНАЯ НАПРАВЛЕННОСТЬ</a:t>
            </a:r>
          </a:p>
          <a:p>
            <a:r>
              <a:rPr lang="ru-RU" sz="1400" dirty="0"/>
              <a:t>1. Цифровая лаборатория по биологии (ученическая)</a:t>
            </a:r>
          </a:p>
          <a:p>
            <a:r>
              <a:rPr lang="ru-RU" sz="1400" dirty="0"/>
              <a:t>2. Цифровая лаборатория по химии (ученическая)</a:t>
            </a:r>
          </a:p>
          <a:p>
            <a:r>
              <a:rPr lang="ru-RU" sz="1400" dirty="0"/>
              <a:t>3. Цифровая лаборатория по физике (ученическая)</a:t>
            </a:r>
          </a:p>
          <a:p>
            <a:r>
              <a:rPr lang="ru-RU" sz="1400" dirty="0"/>
              <a:t>4. Цифровая лаборатория по физиологии (профильный уровень)</a:t>
            </a:r>
          </a:p>
          <a:p>
            <a:r>
              <a:rPr lang="ru-RU" sz="1400" dirty="0"/>
              <a:t>5. Цифровая лаборатория по экологии </a:t>
            </a:r>
          </a:p>
          <a:p>
            <a:r>
              <a:rPr lang="ru-RU" sz="1400" dirty="0"/>
              <a:t>6. Микроскоп цифровой 	</a:t>
            </a:r>
          </a:p>
          <a:p>
            <a:r>
              <a:rPr lang="ru-RU" sz="1400" dirty="0"/>
              <a:t>7. Набор ОГЭ по химии</a:t>
            </a:r>
          </a:p>
          <a:p>
            <a:r>
              <a:rPr lang="ru-RU" sz="1400" dirty="0"/>
              <a:t>8. Учебная лаборатория по </a:t>
            </a:r>
            <a:r>
              <a:rPr lang="ru-RU" sz="1400" dirty="0" err="1"/>
              <a:t>нейротехнологии</a:t>
            </a:r>
            <a:endParaRPr lang="ru-RU" sz="1400" dirty="0"/>
          </a:p>
          <a:p>
            <a:r>
              <a:rPr lang="ru-RU" sz="1400" b="1" dirty="0"/>
              <a:t>ТЕХНОЛОГИЧЕСКАЯ НАПРАВЛЕННОСТЬ</a:t>
            </a:r>
          </a:p>
          <a:p>
            <a:r>
              <a:rPr lang="ru-RU" sz="1400" dirty="0"/>
              <a:t>9. Образовательный конструктор для практики блочного программирования с комплектом датчиков</a:t>
            </a:r>
          </a:p>
          <a:p>
            <a:r>
              <a:rPr lang="ru-RU" sz="1400" dirty="0"/>
              <a:t>10. Образовательный набор по механике, </a:t>
            </a:r>
            <a:r>
              <a:rPr lang="ru-RU" sz="1400" dirty="0" err="1"/>
              <a:t>мехатронике</a:t>
            </a:r>
            <a:r>
              <a:rPr lang="ru-RU" sz="1400" dirty="0"/>
              <a:t> и робототехнике</a:t>
            </a:r>
          </a:p>
          <a:p>
            <a:r>
              <a:rPr lang="ru-RU" sz="1400" dirty="0"/>
              <a:t>11. </a:t>
            </a:r>
            <a:r>
              <a:rPr lang="ru-RU" sz="1400" dirty="0" err="1"/>
              <a:t>Четырёхосевой</a:t>
            </a:r>
            <a:r>
              <a:rPr lang="ru-RU" sz="1400" dirty="0"/>
              <a:t> учебный робот- манипулятор с модульными сменными насадками </a:t>
            </a:r>
          </a:p>
          <a:p>
            <a:r>
              <a:rPr lang="ru-RU" sz="1400" dirty="0"/>
              <a:t>1. Образовательный набор для изучения многокомпонентных робототехнических систем и манипуляционных роботов	</a:t>
            </a:r>
          </a:p>
          <a:p>
            <a:r>
              <a:rPr lang="ru-RU" sz="1400" b="1" dirty="0"/>
              <a:t>КОМПЬЮТЕРНОЕ ОБОРУДОВАНИЕ</a:t>
            </a:r>
          </a:p>
          <a:p>
            <a:r>
              <a:rPr lang="ru-RU" sz="1400" dirty="0"/>
              <a:t>13. Ноутбук</a:t>
            </a:r>
          </a:p>
          <a:p>
            <a:r>
              <a:rPr lang="ru-RU" sz="1400" dirty="0"/>
              <a:t>14. Тележка-хранилище ноутбуков</a:t>
            </a:r>
          </a:p>
        </p:txBody>
      </p:sp>
    </p:spTree>
    <p:extLst>
      <p:ext uri="{BB962C8B-B14F-4D97-AF65-F5344CB8AC3E}">
        <p14:creationId xmlns:p14="http://schemas.microsoft.com/office/powerpoint/2010/main" val="3967212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0931" y="839024"/>
            <a:ext cx="7643192" cy="594105"/>
          </a:xfrm>
        </p:spPr>
        <p:txBody>
          <a:bodyPr>
            <a:normAutofit/>
          </a:bodyPr>
          <a:lstStyle/>
          <a:p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9"/>
          <p:cNvSpPr txBox="1">
            <a:spLocks/>
          </p:cNvSpPr>
          <p:nvPr/>
        </p:nvSpPr>
        <p:spPr>
          <a:xfrm>
            <a:off x="539552" y="1273979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1"/>
          <p:cNvSpPr txBox="1">
            <a:spLocks/>
          </p:cNvSpPr>
          <p:nvPr/>
        </p:nvSpPr>
        <p:spPr>
          <a:xfrm>
            <a:off x="1297940" y="2208793"/>
            <a:ext cx="7214375" cy="1108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800"/>
              </a:lnSpc>
            </a:pPr>
            <a:endParaRPr lang="ru-RU" sz="18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</a:pP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Определить комплект оборудования (стандартный, профильный) для каждой школы с приложением подтверждающих документов.</a:t>
            </a:r>
          </a:p>
        </p:txBody>
      </p:sp>
      <p:sp>
        <p:nvSpPr>
          <p:cNvPr id="15" name="Заголовок 11"/>
          <p:cNvSpPr txBox="1">
            <a:spLocks/>
          </p:cNvSpPr>
          <p:nvPr/>
        </p:nvSpPr>
        <p:spPr>
          <a:xfrm>
            <a:off x="2327169" y="4113228"/>
            <a:ext cx="6339898" cy="516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b="1" dirty="0">
              <a:solidFill>
                <a:srgbClr val="C00000"/>
              </a:solidFill>
            </a:endParaRPr>
          </a:p>
          <a:p>
            <a:pPr algn="l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5072" y="4589697"/>
            <a:ext cx="83762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подтверждение отсутствия в соответствующих образовательных организациях расходных материалов, средств обучения и воспитания, указанных в перечне стандартного комплекта;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подтверждение наличия (либо обеспечение наличия до момента оснащения Центров «Точка роста») условий для хранения и использования химических реактивов, в том числе необходимого оборудования, включая шкаф вытяжной панорамный и шкаф для хранения химических реактивов огнеупорный</a:t>
            </a:r>
          </a:p>
        </p:txBody>
      </p:sp>
    </p:spTree>
    <p:extLst>
      <p:ext uri="{BB962C8B-B14F-4D97-AF65-F5344CB8AC3E}">
        <p14:creationId xmlns:p14="http://schemas.microsoft.com/office/powerpoint/2010/main" val="2345707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3798425"/>
            <a:ext cx="4464496" cy="27544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502874"/>
            <a:ext cx="7645047" cy="5913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1186780"/>
            <a:ext cx="828092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Помещения (функциональные зоны, в том числе учебные кабинеты физики, химии, биологии) Центра «Точка роста» рекомендуется располагать в пределах одного здания.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Проектирование, зонирование помещений Центров «Точка роста» и определение дизайн-решений осуществляется с учетом руководства по проектированию центров «Точка роста», утверждаемого федеральным оператором.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При проектировании, зонировании помещений Центров «Точка роста» следует учитывать особенности оборудования, расходных материалов, средств обучения и воспитания, которым будет обеспечиваться образовательная организация.</a:t>
            </a:r>
          </a:p>
        </p:txBody>
      </p:sp>
    </p:spTree>
    <p:extLst>
      <p:ext uri="{BB962C8B-B14F-4D97-AF65-F5344CB8AC3E}">
        <p14:creationId xmlns:p14="http://schemas.microsoft.com/office/powerpoint/2010/main" val="3468754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502874"/>
            <a:ext cx="7645047" cy="591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616" y="1628800"/>
            <a:ext cx="7390095" cy="358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6181" y="433722"/>
            <a:ext cx="7643192" cy="59410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ФП «Современная школа»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870" y="1556793"/>
            <a:ext cx="77935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Показатели:</a:t>
            </a:r>
          </a:p>
          <a:p>
            <a:endParaRPr lang="ru-RU" sz="2000" b="1" dirty="0"/>
          </a:p>
          <a:p>
            <a:pPr indent="450850">
              <a:buFont typeface="+mj-lt"/>
              <a:buAutoNum type="arabicPeriod"/>
              <a:tabLst>
                <a:tab pos="717550" algn="l"/>
              </a:tabLst>
            </a:pPr>
            <a:r>
              <a:rPr lang="ru-RU" sz="2000" dirty="0"/>
              <a:t>Обеспечена возможность детям получать качественное общее образование в условиях, отвечающих современным требованиям, независимо от места проживания ребенка</a:t>
            </a:r>
          </a:p>
          <a:p>
            <a:pPr indent="450850">
              <a:buFont typeface="+mj-lt"/>
              <a:buAutoNum type="arabicPeriod"/>
              <a:tabLst>
                <a:tab pos="717550" algn="l"/>
              </a:tabLst>
            </a:pPr>
            <a:r>
              <a:rPr lang="ru-RU" sz="2000" dirty="0"/>
              <a:t>Обеспечена возможность профессионального развития и обучения на протяжении всей профессиональной деятельности для педагогических работников</a:t>
            </a:r>
          </a:p>
          <a:p>
            <a:pPr indent="450850">
              <a:buFont typeface="+mj-lt"/>
              <a:buAutoNum type="arabicPeriod"/>
              <a:tabLst>
                <a:tab pos="717550" algn="l"/>
              </a:tabLst>
            </a:pPr>
            <a:r>
              <a:rPr lang="ru-RU" sz="2000" dirty="0"/>
              <a:t>Организовано комплексное психолого-педагогическое сопровождение участников образовательных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311571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6181" y="433722"/>
            <a:ext cx="7643192" cy="59410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ФП «Современная школа»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4525" y="1010462"/>
            <a:ext cx="8519475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7550" algn="l"/>
              </a:tabLst>
            </a:pPr>
            <a:r>
              <a:rPr lang="ru-RU" sz="1600" b="1" dirty="0"/>
              <a:t>1. Обеспечена возможность детям получать качественное общее образование в условиях, отвечающих современным требованиям, независимо от места проживания ребенка</a:t>
            </a:r>
          </a:p>
          <a:p>
            <a:pPr>
              <a:tabLst>
                <a:tab pos="717550" algn="l"/>
              </a:tabLst>
            </a:pPr>
            <a:endParaRPr lang="ru-RU" sz="1000" b="1" dirty="0"/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400" dirty="0"/>
              <a:t>Организована методическая поддержка общеобразовательных организаций, имеющих низкие образовательные результаты обучающихся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/>
              <a:t>Создано новых мест в общеобразовательных организациях в связи с ростом числа обучающихся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/>
              <a:t>Создано новых мест в общеобразовательных организациях. 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/>
              <a:t>На базе общеобразовательных организаций созданы и функционируют детские технопарки «</a:t>
            </a:r>
            <a:r>
              <a:rPr lang="ru-RU" sz="1400" dirty="0" err="1"/>
              <a:t>Кванториум</a:t>
            </a:r>
            <a:r>
              <a:rPr lang="ru-RU" sz="1400" dirty="0"/>
              <a:t>». 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/>
              <a:t>В общеобразовательных организациях, расположенных в сельской местности и малых городах, созданы и функционируют центры образования естественно-научной и технологической направленностей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/>
              <a:t>Обновление материально-технической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программам. 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/>
              <a:t>Сформирована система управления качеством образования на основе мониторинга данных о состоянии системы образования. 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/>
              <a:t>Проведена оценка качества общего образования на основе практики международных исследований качества подготовки обучающихся.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/>
              <a:t>Внедрены методики преподавания общеобразовательных дисциплин с учетом профессиональной направленности программ среднего профессионального образования, реализуемых на базе основного общего образования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/>
              <a:t>Обеспечен мониторинг качества общеобразовательной подготовки обучающихся по программам среднего профессионального образования, реализуемым на базе основного общего образования, на основе ежегодного проведения Всероссийских проверочных работ.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/>
              <a:t>Создано новых мест в общеобразовательных организациях, расположенных в сельской местности и поселках городского типа.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/>
              <a:t>Обновлено содержание общего образования</a:t>
            </a:r>
          </a:p>
          <a:p>
            <a:pPr indent="457200" algn="just">
              <a:buFont typeface="+mj-lt"/>
              <a:buAutoNum type="arabicPeriod"/>
              <a:tabLst>
                <a:tab pos="890588" algn="l"/>
              </a:tabLst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8244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6181" y="433722"/>
            <a:ext cx="7643192" cy="59410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ФП «Современная школа»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8885" y="1246082"/>
            <a:ext cx="7907915" cy="354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7550" algn="l"/>
              </a:tabLst>
            </a:pPr>
            <a:r>
              <a:rPr lang="ru-RU" b="1" dirty="0"/>
              <a:t>2. Обеспечена возможность профессионального развития и обучения на протяжении всей профессиональной деятельности для педагогических работников</a:t>
            </a:r>
          </a:p>
          <a:p>
            <a:pPr>
              <a:tabLst>
                <a:tab pos="717550" algn="l"/>
              </a:tabLst>
            </a:pPr>
            <a:endParaRPr lang="ru-RU" sz="1050" b="1" dirty="0"/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600" dirty="0"/>
              <a:t>Сформирована и функционирует единая федеральная система научно-методического сопровождения педагогических работников и управленческих кадров. </a:t>
            </a:r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600" dirty="0"/>
              <a:t>Педагогические работники и управленческие кадры системы общего, дополнительного образования детей и профессионального образования субъектов Российской Федерации повысили уровень профессионального мастерства по дополнительным профессиональным программам. </a:t>
            </a:r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600" dirty="0"/>
              <a:t>Разработана целевая модель аттестации руководителей общеобразовательных организаций</a:t>
            </a:r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600" dirty="0"/>
              <a:t>На базе образовательных организаций высшего образования созданы и функционируют педагогические технопарки «</a:t>
            </a:r>
            <a:r>
              <a:rPr lang="ru-RU" sz="1600" dirty="0" err="1"/>
              <a:t>Кванториум</a:t>
            </a:r>
            <a:r>
              <a:rPr lang="ru-RU" sz="16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42388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6181" y="433722"/>
            <a:ext cx="7643192" cy="59410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ФП «Современная школа»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8885" y="1246082"/>
            <a:ext cx="7907915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7550" algn="l"/>
              </a:tabLst>
            </a:pPr>
            <a:r>
              <a:rPr lang="ru-RU" b="1" dirty="0"/>
              <a:t>2. Организовано комплексное психолого-педагогическое сопровождение участников образовательных отношений</a:t>
            </a:r>
          </a:p>
          <a:p>
            <a:pPr>
              <a:tabLst>
                <a:tab pos="717550" algn="l"/>
              </a:tabLst>
            </a:pPr>
            <a:endParaRPr lang="ru-RU" sz="1050" b="1" dirty="0"/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600" dirty="0"/>
              <a:t>Проведено повышение квалификации штатных педагогов-психологов. Нарастающий итог</a:t>
            </a:r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600" dirty="0"/>
              <a:t>Оказаны услуги психолого-педагогической, методической и консультативной помощи родителям (законным представителям) детей, а также гражданам, желающим принять на воспитание в свои семьи детей, оставшихся без попечения родителей. Нарастающий итог</a:t>
            </a:r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600" dirty="0"/>
              <a:t>Разработана методология (целевая модель)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</a:t>
            </a:r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600" dirty="0"/>
              <a:t>Разработана методология и критерии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</a:t>
            </a:r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600" dirty="0"/>
              <a:t>Обеспечено информационное сопровождение национального проекта "Образование"</a:t>
            </a:r>
          </a:p>
        </p:txBody>
      </p:sp>
    </p:spTree>
    <p:extLst>
      <p:ext uri="{BB962C8B-B14F-4D97-AF65-F5344CB8AC3E}">
        <p14:creationId xmlns:p14="http://schemas.microsoft.com/office/powerpoint/2010/main" val="250931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4013" t="10800" r="40550" b="3801"/>
          <a:stretch/>
        </p:blipFill>
        <p:spPr>
          <a:xfrm>
            <a:off x="4725574" y="1417803"/>
            <a:ext cx="2945271" cy="3992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105" y="274803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Методические рекомендации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268759"/>
            <a:ext cx="347140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Распоряжение Министерства просвещения Российской Федерации от 12 января 2021 года № Р-6 </a:t>
            </a:r>
            <a:br>
              <a:rPr lang="ru-RU" sz="1600" dirty="0"/>
            </a:br>
            <a:r>
              <a:rPr lang="ru-RU" sz="1600" dirty="0"/>
              <a:t>«Об утверждении методических рекомендаций по созданию </a:t>
            </a:r>
            <a:br>
              <a:rPr lang="ru-RU" sz="1600" dirty="0"/>
            </a:br>
            <a:r>
              <a:rPr lang="ru-RU" sz="1600" dirty="0"/>
              <a:t>и функционированию в общеобразовательных организациях, расположенных в сельской местности и малых городах, центров образования естественно-научной и технологической направленностей.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Распоряжение Министерства просвещения Российской Федерации от 12 января 2021 года № Р-4 «Об утверждении методических рекомендаций по созданию и функционированию детских технопарков «</a:t>
            </a:r>
            <a:r>
              <a:rPr lang="ru-RU" sz="1600" dirty="0" err="1"/>
              <a:t>Кванториум</a:t>
            </a:r>
            <a:r>
              <a:rPr lang="ru-RU" sz="1600" dirty="0"/>
              <a:t>» на базе общеобразовательных организаций»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34250" t="10800" r="35038" b="10800"/>
          <a:stretch/>
        </p:blipFill>
        <p:spPr>
          <a:xfrm>
            <a:off x="5907962" y="1934774"/>
            <a:ext cx="280831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794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6180" y="863695"/>
            <a:ext cx="7643192" cy="594105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Создание и функционирование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центров образования «Точка роста»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055397"/>
              </p:ext>
            </p:extLst>
          </p:nvPr>
        </p:nvGraphicFramePr>
        <p:xfrm>
          <a:off x="1263274" y="2600789"/>
          <a:ext cx="6129003" cy="14061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5492">
                  <a:extLst>
                    <a:ext uri="{9D8B030D-6E8A-4147-A177-3AD203B41FA5}">
                      <a16:colId xmlns:a16="http://schemas.microsoft.com/office/drawing/2014/main" val="1170309349"/>
                    </a:ext>
                  </a:extLst>
                </a:gridCol>
                <a:gridCol w="1311560">
                  <a:extLst>
                    <a:ext uri="{9D8B030D-6E8A-4147-A177-3AD203B41FA5}">
                      <a16:colId xmlns:a16="http://schemas.microsoft.com/office/drawing/2014/main" val="2221086820"/>
                    </a:ext>
                  </a:extLst>
                </a:gridCol>
                <a:gridCol w="1230264">
                  <a:extLst>
                    <a:ext uri="{9D8B030D-6E8A-4147-A177-3AD203B41FA5}">
                      <a16:colId xmlns:a16="http://schemas.microsoft.com/office/drawing/2014/main" val="382302670"/>
                    </a:ext>
                  </a:extLst>
                </a:gridCol>
                <a:gridCol w="1191687">
                  <a:extLst>
                    <a:ext uri="{9D8B030D-6E8A-4147-A177-3AD203B41FA5}">
                      <a16:colId xmlns:a16="http://schemas.microsoft.com/office/drawing/2014/main" val="3395452794"/>
                    </a:ext>
                  </a:extLst>
                </a:gridCol>
              </a:tblGrid>
              <a:tr h="3602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07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07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07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0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78559"/>
                  </a:ext>
                </a:extLst>
              </a:tr>
              <a:tr h="41533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Точка роста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 школ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 школ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 школ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865555"/>
                  </a:ext>
                </a:extLst>
              </a:tr>
              <a:tr h="6305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 стоимость сущности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1 500</a:t>
                      </a:r>
                      <a:r>
                        <a:rPr lang="ru-RU" sz="1400" b="0" i="0" baseline="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  <a:r>
                        <a:rPr lang="ru-RU" sz="1400" b="0" i="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 руб.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1 500</a:t>
                      </a:r>
                      <a:r>
                        <a:rPr lang="ru-RU" sz="1400" b="0" i="0" baseline="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  <a:r>
                        <a:rPr lang="ru-RU" sz="1400" b="0" i="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 руб.</a:t>
                      </a:r>
                      <a:r>
                        <a:rPr lang="ru-RU" sz="1400" b="0" i="0" baseline="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i="0" dirty="0">
                        <a:solidFill>
                          <a:srgbClr val="37507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1 500</a:t>
                      </a:r>
                      <a:r>
                        <a:rPr lang="ru-RU" sz="1400" b="0" i="0" baseline="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  <a:r>
                        <a:rPr lang="ru-RU" sz="1400" b="0" i="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 руб.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291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84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88496" y="863695"/>
            <a:ext cx="7643192" cy="594105"/>
          </a:xfrm>
        </p:spPr>
        <p:txBody>
          <a:bodyPr>
            <a:normAutofit fontScale="90000"/>
          </a:bodyPr>
          <a:lstStyle/>
          <a:p>
            <a:pPr>
              <a:lnSpc>
                <a:spcPts val="18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КОМПЛЕКС МЕР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(«дорожная карта») по созданию и функционированию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общеобразовательных организациях, расположенных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сельской местности и малых городах Республики Башкортостан,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центров образования естественно-научной и технологической направленностей «Точка роста»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27471" y="1991867"/>
            <a:ext cx="76593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ru-RU" sz="1600" dirty="0"/>
              <a:t>Утверждены:</a:t>
            </a:r>
          </a:p>
          <a:p>
            <a:pPr lvl="1">
              <a:tabLst>
                <a:tab pos="625475" algn="l"/>
              </a:tabLst>
            </a:pPr>
            <a:r>
              <a:rPr lang="ru-RU" sz="1600" dirty="0"/>
              <a:t>показатели деятельности центров «Точка роста»;</a:t>
            </a:r>
          </a:p>
          <a:p>
            <a:pPr lvl="1">
              <a:tabLst>
                <a:tab pos="625475" algn="l"/>
              </a:tabLst>
            </a:pPr>
            <a:r>
              <a:rPr lang="ru-RU" sz="1600" dirty="0"/>
              <a:t>типовое положение о деятельности центров «Точка роста» на территории РБ;</a:t>
            </a:r>
          </a:p>
          <a:p>
            <a:pPr lvl="1">
              <a:tabLst>
                <a:tab pos="625475" algn="l"/>
              </a:tabLst>
            </a:pPr>
            <a:r>
              <a:rPr lang="ru-RU" sz="1600" dirty="0"/>
              <a:t>перечень общеобразовательных организаций, расположенных в сельской местности и малых городах, на базе которых планируется создание центров «Точка роста»</a:t>
            </a:r>
          </a:p>
          <a:p>
            <a:pPr indent="358775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ru-RU" sz="1600" dirty="0"/>
              <a:t>Сформирован и согласован инфраструктурный лист </a:t>
            </a:r>
          </a:p>
          <a:p>
            <a:pPr indent="358775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ru-RU" sz="1600" dirty="0"/>
              <a:t>Объявлены закупки товаров, работ, услуг для создания центров «Точка роста» (до 1 апреля)</a:t>
            </a:r>
          </a:p>
          <a:p>
            <a:pPr indent="358775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ru-RU" sz="1600" dirty="0"/>
              <a:t>Сформированы проекты зонирования Центров «Точка роста» (до 1 апреля)</a:t>
            </a:r>
          </a:p>
          <a:p>
            <a:pPr indent="358775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ru-RU" sz="1600" dirty="0"/>
              <a:t>Проведен мониторинг работ по приведению площадок центров «Точка роста» в соответствие с методическими рекомендациями Министерства просвещения Российской Федерации (25 августа)</a:t>
            </a:r>
          </a:p>
          <a:p>
            <a:pPr indent="358775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ru-RU" sz="1600" dirty="0"/>
              <a:t>Начало работы (1 сентября)</a:t>
            </a:r>
          </a:p>
        </p:txBody>
      </p:sp>
    </p:spTree>
    <p:extLst>
      <p:ext uri="{BB962C8B-B14F-4D97-AF65-F5344CB8AC3E}">
        <p14:creationId xmlns:p14="http://schemas.microsoft.com/office/powerpoint/2010/main" val="2691601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3462" t="15000" r="19288" b="6601"/>
          <a:stretch/>
        </p:blipFill>
        <p:spPr>
          <a:xfrm>
            <a:off x="573943" y="1297031"/>
            <a:ext cx="5842968" cy="5453437"/>
          </a:xfrm>
          <a:prstGeom prst="rect">
            <a:avLst/>
          </a:prstGeom>
        </p:spPr>
      </p:pic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88496" y="634101"/>
            <a:ext cx="7643192" cy="594105"/>
          </a:xfrm>
        </p:spPr>
        <p:txBody>
          <a:bodyPr>
            <a:normAutofit fontScale="90000"/>
          </a:bodyPr>
          <a:lstStyle/>
          <a:p>
            <a:pPr>
              <a:lnSpc>
                <a:spcPts val="18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ПЕРЕЧЕНЬ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общеобразовательных организаций,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расположенных в сельской местности и малых городах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Республики Башкортостан, на базе которых планируется создание центров «Точка роста»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16911" y="3501008"/>
            <a:ext cx="2699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rgbClr val="C00000"/>
                </a:solidFill>
              </a:rPr>
              <a:t>Малокомплектной общеобразовательной организацией в рамках реализации мероприятий по созданию и функционированию центров естественно-научной и технологической направленностей признается общеобразовательная организация, численность классов-комплектов в каждой из параллелей которой составляет не более 1 единицы.</a:t>
            </a:r>
          </a:p>
        </p:txBody>
      </p:sp>
    </p:spTree>
    <p:extLst>
      <p:ext uri="{BB962C8B-B14F-4D97-AF65-F5344CB8AC3E}">
        <p14:creationId xmlns:p14="http://schemas.microsoft.com/office/powerpoint/2010/main" val="2614831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6256</TotalTime>
  <Words>1745</Words>
  <Application>Microsoft Office PowerPoint</Application>
  <PresentationFormat>Экран (4:3)</PresentationFormat>
  <Paragraphs>170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Содержание ФП «Современная школа»</vt:lpstr>
      <vt:lpstr>Содержание ФП «Современная школа»</vt:lpstr>
      <vt:lpstr>Содержание ФП «Современная школа»</vt:lpstr>
      <vt:lpstr>Содержание ФП «Современная школа»</vt:lpstr>
      <vt:lpstr>Методические рекомендации</vt:lpstr>
      <vt:lpstr>Создание и функционирование  центров образования «Точка роста» </vt:lpstr>
      <vt:lpstr>КОМПЛЕКС МЕР  («дорожная карта») по созданию и функционированию  в общеобразовательных организациях, расположенных  в сельской местности и малых городах Республики Башкортостан,  центров образования естественно-научной и технологической направленностей «Точка роста»</vt:lpstr>
      <vt:lpstr>ПЕРЕЧЕНЬ  общеобразовательных организаций,  расположенных в сельской местности и малых городах  Республики Башкортостан, на базе которых планируется создание центров «Точка роста»</vt:lpstr>
      <vt:lpstr>Минимальные индикаторы и показатели  реализации мероприятий по созданию и функционированию  в общеобразовательных организациях, расположенных в сельской местности и малых городах, центров образования естественно-научной  и технологической направленностей «Точка роста»</vt:lpstr>
      <vt:lpstr>Комплект оборудования центра «Точка роста»</vt:lpstr>
      <vt:lpstr>Стандартный комплект оборудование центра «Точка роста» </vt:lpstr>
      <vt:lpstr>Профильный комплект оборудование центра «Точка роста»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Васильева Татьяна Васильевна</dc:creator>
  <cp:lastModifiedBy>Birsk_imr</cp:lastModifiedBy>
  <cp:revision>130</cp:revision>
  <cp:lastPrinted>2021-01-19T10:17:52Z</cp:lastPrinted>
  <dcterms:created xsi:type="dcterms:W3CDTF">2020-07-09T03:40:40Z</dcterms:created>
  <dcterms:modified xsi:type="dcterms:W3CDTF">2021-01-20T13:02:50Z</dcterms:modified>
</cp:coreProperties>
</file>